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521415D9-36F7-43E2-AB2F-B90AF26B5E84}">
      <p14:sectionLst xmlns:p14="http://schemas.microsoft.com/office/powerpoint/2010/main">
        <p14:section name="Project Objective" id="{93B52FB4-F6C8-524D-A977-448CA6E561FD}">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7"/>
    <a:srgbClr val="C0C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9ED51-3A3B-BCE6-8F67-7497896E46B6}" v="1389" dt="2019-03-09T02:30:31.588"/>
    <p1510:client id="{6C8609D8-CE28-F04F-9619-67B167BFB9C8}" v="2" dt="2019-03-09T04:49:20.885"/>
    <p1510:client id="{29C7D2AA-BEEC-D954-6A22-DE30B2C40345}" v="658" dt="2019-03-09T04:47:54.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37"/>
  </p:normalViewPr>
  <p:slideViewPr>
    <p:cSldViewPr snapToGrid="0" snapToObjects="1">
      <p:cViewPr varScale="1">
        <p:scale>
          <a:sx n="31" d="100"/>
          <a:sy n="31" d="100"/>
        </p:scale>
        <p:origin x="11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5682-4F2C-E54B-94F7-6607D7793034}" type="datetimeFigureOut">
              <a:rPr lang="en-US" smtClean="0"/>
              <a:t>3/8/19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5D75F-A811-F244-BFEA-3CC83C602F8D}" type="slidenum">
              <a:rPr lang="en-US" smtClean="0"/>
              <a:t>‹#›</a:t>
            </a:fld>
            <a:endParaRPr lang="en-US"/>
          </a:p>
        </p:txBody>
      </p:sp>
    </p:spTree>
    <p:extLst>
      <p:ext uri="{BB962C8B-B14F-4D97-AF65-F5344CB8AC3E}">
        <p14:creationId xmlns:p14="http://schemas.microsoft.com/office/powerpoint/2010/main" val="24791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E0059443-545A-1142-A523-3F0B6627D700}" type="datetimeFigureOut">
              <a:rPr lang="en-US" smtClean="0"/>
              <a:t>3/8/19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59443-545A-1142-A523-3F0B6627D700}" type="datetimeFigureOut">
              <a:rPr lang="en-US" smtClean="0"/>
              <a:t>3/8/19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9443-545A-1142-A523-3F0B6627D700}" type="datetimeFigureOut">
              <a:rPr lang="en-US" smtClean="0"/>
              <a:t>3/8/19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59443-545A-1142-A523-3F0B6627D700}" type="datetimeFigureOut">
              <a:rPr lang="en-US" smtClean="0"/>
              <a:t>3/8/19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059443-545A-1142-A523-3F0B6627D700}" type="datetimeFigureOut">
              <a:rPr lang="en-US" smtClean="0"/>
              <a:t>3/8/19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59443-545A-1142-A523-3F0B6627D700}" type="datetimeFigureOut">
              <a:rPr lang="en-US" smtClean="0"/>
              <a:t>3/8/19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3/8/19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3/8/19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E0059443-545A-1142-A523-3F0B6627D700}" type="datetimeFigureOut">
              <a:rPr lang="en-US" smtClean="0"/>
              <a:t>3/8/19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376CC0D-2FB1-C147-B69F-5034E797EAB7}" type="slidenum">
              <a:rPr lang="en-US" smtClean="0"/>
              <a:t>‹#›</a:t>
            </a:fld>
            <a:endParaRPr lang="en-US"/>
          </a:p>
        </p:txBody>
      </p:sp>
    </p:spTree>
    <p:extLst>
      <p:ext uri="{BB962C8B-B14F-4D97-AF65-F5344CB8AC3E}">
        <p14:creationId xmlns:p14="http://schemas.microsoft.com/office/powerpoint/2010/main" val="45672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196985A-2A7E-3444-BD1B-70BE4189B7C9}"/>
              </a:ext>
            </a:extLst>
          </p:cNvPr>
          <p:cNvSpPr/>
          <p:nvPr/>
        </p:nvSpPr>
        <p:spPr>
          <a:xfrm>
            <a:off x="8745378" y="3845283"/>
            <a:ext cx="15427555" cy="51754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EC061D-B35B-1641-AD9F-6E683CFF69B8}"/>
              </a:ext>
            </a:extLst>
          </p:cNvPr>
          <p:cNvSpPr/>
          <p:nvPr/>
        </p:nvSpPr>
        <p:spPr>
          <a:xfrm>
            <a:off x="8754129" y="13998232"/>
            <a:ext cx="15418848" cy="51754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
            <a:extLst>
              <a:ext uri="{FF2B5EF4-FFF2-40B4-BE49-F238E27FC236}">
                <a16:creationId xmlns:a16="http://schemas.microsoft.com/office/drawing/2014/main" id="{FA45B9CE-BA4B-664C-9C7E-726A99F7975B}"/>
              </a:ext>
            </a:extLst>
          </p:cNvPr>
          <p:cNvSpPr txBox="1">
            <a:spLocks noChangeArrowheads="1"/>
          </p:cNvSpPr>
          <p:nvPr/>
        </p:nvSpPr>
        <p:spPr bwMode="auto">
          <a:xfrm>
            <a:off x="8754130" y="14261174"/>
            <a:ext cx="15418847" cy="6440165"/>
          </a:xfrm>
          <a:prstGeom prst="rect">
            <a:avLst/>
          </a:prstGeom>
          <a:noFill/>
          <a:ln w="9525">
            <a:solidFill>
              <a:schemeClr val="accent1">
                <a:lumMod val="40000"/>
                <a:lumOff val="60000"/>
              </a:schemeClr>
            </a:solidFill>
            <a:miter lim="800000"/>
            <a:headEnd/>
            <a:tailEnd/>
          </a:ln>
        </p:spPr>
        <p:txBody>
          <a:bodyPr rot="0" vert="horz" wrap="square" lIns="0" tIns="0" rIns="0" bIns="0" numCol="4" anchor="t" anchorCtr="0">
            <a:noAutofit/>
          </a:bodyPr>
          <a:lstStyle/>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algn="ctr" eaLnBrk="0" fontAlgn="base" hangingPunct="0">
              <a:spcBef>
                <a:spcPts val="0"/>
              </a:spcBef>
              <a:spcAft>
                <a:spcPts val="0"/>
              </a:spcAft>
            </a:pPr>
            <a:r>
              <a:rPr lang="en-US" sz="3600">
                <a:solidFill>
                  <a:srgbClr val="000000"/>
                </a:solidFill>
                <a:latin typeface="Adobe Garamond Pro" charset="0"/>
                <a:ea typeface="MS PGothic" charset="-128"/>
              </a:rPr>
              <a:t>	</a:t>
            </a: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r>
              <a:rPr lang="en-US" sz="2400">
                <a:solidFill>
                  <a:srgbClr val="000000"/>
                </a:solidFill>
                <a:effectLst/>
                <a:latin typeface="Adobe Garamond Pro"/>
                <a:ea typeface="MS PGothic"/>
              </a:rPr>
              <a:t>		</a:t>
            </a:r>
            <a:endParaRPr lang="en-US" sz="2400">
              <a:solidFill>
                <a:srgbClr val="000000"/>
              </a:solidFill>
              <a:latin typeface="Adobe Garamond Pro"/>
              <a:ea typeface="MS PGothic"/>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latin typeface="Adobe Garamond Pro" charset="0"/>
              <a:ea typeface="MS PGothic" charset="-128"/>
            </a:endParaRPr>
          </a:p>
          <a:p>
            <a:pPr marL="0" marR="0" eaLnBrk="0" fontAlgn="base" hangingPunct="0">
              <a:spcBef>
                <a:spcPts val="0"/>
              </a:spcBef>
              <a:spcAft>
                <a:spcPts val="0"/>
              </a:spcAft>
            </a:pPr>
            <a:endParaRPr lang="en-US" sz="2400">
              <a:solidFill>
                <a:srgbClr val="000000"/>
              </a:solidFill>
              <a:effectLst/>
              <a:latin typeface="Adobe Garamond Pro" charset="0"/>
              <a:ea typeface="MS PGothic" charset="-128"/>
            </a:endParaRPr>
          </a:p>
          <a:p>
            <a:pPr eaLnBrk="0" fontAlgn="base" hangingPunct="0"/>
            <a:endParaRPr lang="en-US" sz="2400">
              <a:effectLst/>
              <a:latin typeface="HelveticaNeueLT Std Lt" charset="0"/>
              <a:ea typeface="HelveticaNeueLT Std Lt" charset="0"/>
              <a:cs typeface="Times New Roman" charset="0"/>
            </a:endParaRPr>
          </a:p>
        </p:txBody>
      </p:sp>
      <p:sp>
        <p:nvSpPr>
          <p:cNvPr id="4" name="Rectangle 3">
            <a:extLst>
              <a:ext uri="{FF2B5EF4-FFF2-40B4-BE49-F238E27FC236}">
                <a16:creationId xmlns:a16="http://schemas.microsoft.com/office/drawing/2014/main" id="{4176AE3A-18BC-0046-BA16-3DAEC2758A30}"/>
              </a:ext>
            </a:extLst>
          </p:cNvPr>
          <p:cNvSpPr/>
          <p:nvPr/>
        </p:nvSpPr>
        <p:spPr>
          <a:xfrm>
            <a:off x="738553" y="3845283"/>
            <a:ext cx="7350345" cy="51755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 y="-2649"/>
            <a:ext cx="32918400" cy="3200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4093960" y="689515"/>
            <a:ext cx="24410670" cy="226514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pPr>
            <a:r>
              <a:rPr lang="en-US" sz="7200">
                <a:solidFill>
                  <a:srgbClr val="0D0D0D"/>
                </a:solidFill>
                <a:effectLst/>
                <a:latin typeface="Arial" charset="0"/>
                <a:ea typeface="HelveticaNeueLT Std Lt" charset="0"/>
              </a:rPr>
              <a:t>Simulated Assembly Line and Processing Workstation</a:t>
            </a:r>
          </a:p>
        </p:txBody>
      </p:sp>
      <p:sp>
        <p:nvSpPr>
          <p:cNvPr id="9" name="Rectangle 8"/>
          <p:cNvSpPr/>
          <p:nvPr/>
        </p:nvSpPr>
        <p:spPr>
          <a:xfrm>
            <a:off x="8088898" y="2045301"/>
            <a:ext cx="15427554" cy="1085490"/>
          </a:xfrm>
          <a:prstGeom prst="rect">
            <a:avLst/>
          </a:prstGeom>
        </p:spPr>
        <p:txBody>
          <a:bodyPr wrap="square">
            <a:spAutoFit/>
          </a:bodyPr>
          <a:lstStyle/>
          <a:p>
            <a:pPr algn="ctr">
              <a:lnSpc>
                <a:spcPct val="150000"/>
              </a:lnSpc>
              <a:spcAft>
                <a:spcPts val="600"/>
              </a:spcAft>
            </a:pPr>
            <a:r>
              <a:rPr lang="en-US" sz="4800">
                <a:solidFill>
                  <a:srgbClr val="0D0D0D"/>
                </a:solidFill>
                <a:effectLst/>
                <a:latin typeface="Arial Black" charset="0"/>
                <a:ea typeface="HelveticaNeueLT Std Lt" charset="0"/>
                <a:cs typeface="Arial" charset="0"/>
              </a:rPr>
              <a:t>Team 520</a:t>
            </a:r>
          </a:p>
        </p:txBody>
      </p:sp>
      <p:sp>
        <p:nvSpPr>
          <p:cNvPr id="17" name="Text Box 2"/>
          <p:cNvSpPr txBox="1">
            <a:spLocks noChangeArrowheads="1"/>
          </p:cNvSpPr>
          <p:nvPr/>
        </p:nvSpPr>
        <p:spPr bwMode="auto">
          <a:xfrm>
            <a:off x="8745422" y="3842029"/>
            <a:ext cx="15427555" cy="9709779"/>
          </a:xfrm>
          <a:prstGeom prst="rect">
            <a:avLst/>
          </a:prstGeom>
          <a:noFill/>
          <a:ln w="9525">
            <a:solidFill>
              <a:schemeClr val="accent1">
                <a:lumMod val="40000"/>
                <a:lumOff val="60000"/>
              </a:schemeClr>
            </a:solidFill>
            <a:miter lim="800000"/>
            <a:headEnd/>
            <a:tailEnd/>
          </a:ln>
        </p:spPr>
        <p:txBody>
          <a:bodyPr rot="0" vert="horz" wrap="square" lIns="274320" tIns="0" rIns="0" bIns="0" anchor="t" anchorCtr="0">
            <a:noAutofit/>
          </a:bodyPr>
          <a:lstStyle/>
          <a:p>
            <a:pPr algn="ctr" eaLnBrk="0" fontAlgn="base" hangingPunct="0"/>
            <a:r>
              <a:rPr lang="en-US" sz="3600" b="1">
                <a:solidFill>
                  <a:srgbClr val="000000"/>
                </a:solidFill>
                <a:latin typeface="Adobe Garamond Pro" charset="0"/>
                <a:ea typeface="MS PGothic" charset="-128"/>
              </a:rPr>
              <a:t>Project Design</a:t>
            </a: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algn="ctr" eaLnBrk="0" fontAlgn="base" hangingPunct="0"/>
            <a:endParaRPr lang="en-US" sz="3600" b="1">
              <a:solidFill>
                <a:srgbClr val="000000"/>
              </a:solidFill>
              <a:latin typeface="Adobe Garamond Pro" charset="0"/>
              <a:ea typeface="MS PGothic" charset="-128"/>
            </a:endParaRPr>
          </a:p>
          <a:p>
            <a:pPr eaLnBrk="0" fontAlgn="base" hangingPunct="0">
              <a:spcBef>
                <a:spcPts val="600"/>
              </a:spcBef>
            </a:pPr>
            <a:r>
              <a:rPr lang="en-US" sz="2400" b="1">
                <a:solidFill>
                  <a:srgbClr val="000000"/>
                </a:solidFill>
                <a:latin typeface="Adobe Garamond Pro"/>
                <a:ea typeface="MS PGothic" charset="-128"/>
                <a:cs typeface="Calibri" panose="020F0502020204030204" pitchFamily="34" charset="0"/>
              </a:rPr>
              <a:t>Diverter Arm Positions:</a:t>
            </a:r>
          </a:p>
          <a:p>
            <a:pPr eaLnBrk="0" fontAlgn="base" hangingPunct="0"/>
            <a:r>
              <a:rPr lang="en-US" sz="2800" b="1">
                <a:solidFill>
                  <a:srgbClr val="004B77"/>
                </a:solidFill>
                <a:latin typeface="Adobe Garamond Pro"/>
                <a:ea typeface="MS PGothic" charset="-128"/>
                <a:cs typeface="Calibri" panose="020F0502020204030204" pitchFamily="34" charset="0"/>
              </a:rPr>
              <a:t>①</a:t>
            </a:r>
            <a:r>
              <a:rPr lang="en-US" sz="2800">
                <a:solidFill>
                  <a:srgbClr val="000000"/>
                </a:solidFill>
                <a:latin typeface="Adobe Garamond Pro"/>
                <a:ea typeface="MS PGothic" charset="-128"/>
                <a:cs typeface="Calibri" panose="020F0502020204030204" pitchFamily="34" charset="0"/>
              </a:rPr>
              <a:t> 0°	</a:t>
            </a:r>
            <a:r>
              <a:rPr lang="en-US" sz="2800" b="1">
                <a:solidFill>
                  <a:srgbClr val="004B77"/>
                </a:solidFill>
                <a:latin typeface="Adobe Garamond Pro"/>
                <a:ea typeface="MS PGothic" charset="-128"/>
                <a:cs typeface="Calibri" panose="020F0502020204030204" pitchFamily="34" charset="0"/>
              </a:rPr>
              <a:t>③</a:t>
            </a:r>
            <a:r>
              <a:rPr lang="en-US" sz="2800">
                <a:solidFill>
                  <a:srgbClr val="000000"/>
                </a:solidFill>
                <a:latin typeface="Adobe Garamond Pro"/>
                <a:ea typeface="MS PGothic" charset="-128"/>
                <a:cs typeface="Calibri" panose="020F0502020204030204" pitchFamily="34" charset="0"/>
              </a:rPr>
              <a:t> 47 °</a:t>
            </a:r>
          </a:p>
          <a:p>
            <a:pPr eaLnBrk="0" fontAlgn="base" hangingPunct="0"/>
            <a:r>
              <a:rPr lang="en-US" sz="2800" b="1">
                <a:solidFill>
                  <a:srgbClr val="004B77"/>
                </a:solidFill>
                <a:latin typeface="Adobe Garamond Pro"/>
                <a:ea typeface="MS PGothic" charset="-128"/>
                <a:cs typeface="Calibri" panose="020F0502020204030204" pitchFamily="34" charset="0"/>
              </a:rPr>
              <a:t>②</a:t>
            </a:r>
            <a:r>
              <a:rPr lang="en-US" sz="2800">
                <a:solidFill>
                  <a:srgbClr val="000000"/>
                </a:solidFill>
                <a:latin typeface="Adobe Garamond Pro"/>
                <a:ea typeface="MS PGothic" charset="-128"/>
                <a:cs typeface="Calibri" panose="020F0502020204030204" pitchFamily="34" charset="0"/>
              </a:rPr>
              <a:t> 23 ° 	</a:t>
            </a:r>
            <a:r>
              <a:rPr lang="en-US" sz="2800" b="1">
                <a:solidFill>
                  <a:srgbClr val="004B77"/>
                </a:solidFill>
                <a:latin typeface="Adobe Garamond Pro"/>
                <a:ea typeface="MS PGothic" charset="-128"/>
                <a:cs typeface="Calibri" panose="020F0502020204030204" pitchFamily="34" charset="0"/>
              </a:rPr>
              <a:t>④</a:t>
            </a:r>
            <a:r>
              <a:rPr lang="en-US" sz="2800">
                <a:solidFill>
                  <a:srgbClr val="000000"/>
                </a:solidFill>
                <a:latin typeface="Adobe Garamond Pro"/>
                <a:ea typeface="MS PGothic" charset="-128"/>
                <a:cs typeface="Calibri" panose="020F0502020204030204" pitchFamily="34" charset="0"/>
              </a:rPr>
              <a:t> 65 ° </a:t>
            </a:r>
            <a:r>
              <a:rPr lang="en-US" sz="2400">
                <a:solidFill>
                  <a:srgbClr val="000000"/>
                </a:solidFill>
                <a:latin typeface="Adobe Garamond Pro"/>
                <a:ea typeface="MS PGothic" charset="-128"/>
                <a:cs typeface="Calibri" panose="020F0502020204030204" pitchFamily="34" charset="0"/>
              </a:rPr>
              <a:t>	</a:t>
            </a:r>
          </a:p>
          <a:p>
            <a:pPr eaLnBrk="0" fontAlgn="base" hangingPunct="0"/>
            <a:endParaRPr lang="en-US" sz="3600" b="1">
              <a:solidFill>
                <a:srgbClr val="000000"/>
              </a:solidFill>
              <a:latin typeface="Adobe Garamond Pro" charset="0"/>
              <a:ea typeface="MS PGothic" charset="-128"/>
            </a:endParaRPr>
          </a:p>
        </p:txBody>
      </p:sp>
      <p:sp>
        <p:nvSpPr>
          <p:cNvPr id="19" name="Text Box 2"/>
          <p:cNvSpPr txBox="1">
            <a:spLocks noChangeArrowheads="1"/>
          </p:cNvSpPr>
          <p:nvPr/>
        </p:nvSpPr>
        <p:spPr bwMode="auto">
          <a:xfrm>
            <a:off x="738593" y="3891291"/>
            <a:ext cx="7350345" cy="4206560"/>
          </a:xfrm>
          <a:prstGeom prst="rect">
            <a:avLst/>
          </a:prstGeom>
          <a:noFill/>
          <a:ln w="349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274320" tIns="0" rIns="0" bIns="0" anchor="t" anchorCtr="0">
            <a:noAutofit/>
          </a:bodyPr>
          <a:lstStyle/>
          <a:p>
            <a:pPr algn="ctr" eaLnBrk="0" hangingPunct="0"/>
            <a:r>
              <a:rPr lang="en-US" sz="3600" b="1">
                <a:solidFill>
                  <a:srgbClr val="000000"/>
                </a:solidFill>
                <a:effectLst/>
                <a:latin typeface="Adobe Garamond Pro"/>
                <a:ea typeface="MS PGothic"/>
              </a:rPr>
              <a:t> </a:t>
            </a:r>
            <a:r>
              <a:rPr lang="en-US" sz="3600" b="1">
                <a:solidFill>
                  <a:srgbClr val="000000"/>
                </a:solidFill>
                <a:latin typeface="Adobe Garamond Pro"/>
                <a:ea typeface="MS PGothic"/>
              </a:rPr>
              <a:t>Project Objective</a:t>
            </a:r>
          </a:p>
          <a:p>
            <a:pPr eaLnBrk="0" hangingPunct="0"/>
            <a:r>
              <a:rPr lang="en-US" sz="2400">
                <a:solidFill>
                  <a:srgbClr val="000000"/>
                </a:solidFill>
                <a:latin typeface="Adobe Garamond Pro" charset="0"/>
                <a:ea typeface="MS PGothic" charset="-128"/>
              </a:rPr>
              <a:t>Tallahassee Community College requires an educational tool for their Mechatronics Certification program at the Advanced Manufacturing and Training Center. The team will accomplish this by creating a manufacturing system capable of sensing size and material, and then having objects sorted accordingly. Pre-programmed faults and defects in the system will be available to allow students to diagnose and correct the issues in the system.</a:t>
            </a:r>
            <a:endParaRPr lang="en-US" sz="2400" b="1" u="sng">
              <a:solidFill>
                <a:srgbClr val="000000"/>
              </a:solidFill>
              <a:latin typeface="Adobe Garamond Pro" charset="0"/>
              <a:ea typeface="MS PGothic" charset="-128"/>
            </a:endParaRPr>
          </a:p>
          <a:p>
            <a:pPr marL="0" marR="0" algn="ctr" eaLnBrk="0" hangingPunct="0">
              <a:spcBef>
                <a:spcPts val="0"/>
              </a:spcBef>
              <a:spcAft>
                <a:spcPts val="0"/>
              </a:spcAft>
            </a:pPr>
            <a:endParaRPr lang="en-US" sz="2400" b="1" u="sng">
              <a:solidFill>
                <a:srgbClr val="000000"/>
              </a:solidFill>
              <a:latin typeface="Times New Roman" charset="0"/>
              <a:ea typeface="MS PGothic" charset="-128"/>
            </a:endParaRPr>
          </a:p>
          <a:p>
            <a:pPr marL="0" marR="0" algn="ctr" eaLnBrk="0" hangingPunct="0">
              <a:spcBef>
                <a:spcPts val="0"/>
              </a:spcBef>
              <a:spcAft>
                <a:spcPts val="0"/>
              </a:spcAft>
            </a:pPr>
            <a:endParaRPr lang="en-US" sz="2400" b="1" u="sng">
              <a:solidFill>
                <a:srgbClr val="000000"/>
              </a:solidFill>
              <a:effectLst/>
              <a:latin typeface="Adobe Garamond Pro" charset="0"/>
              <a:ea typeface="MS PGothic" charset="-128"/>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39" y="261344"/>
            <a:ext cx="2880652" cy="2743200"/>
          </a:xfrm>
          <a:prstGeom prst="rect">
            <a:avLst/>
          </a:prstGeom>
        </p:spPr>
      </p:pic>
      <p:pic>
        <p:nvPicPr>
          <p:cNvPr id="3" name="Picture 2" descr="A close up of a sign&#10;&#10;Description automatically generated">
            <a:extLst>
              <a:ext uri="{FF2B5EF4-FFF2-40B4-BE49-F238E27FC236}">
                <a16:creationId xmlns:a16="http://schemas.microsoft.com/office/drawing/2014/main" id="{13607ACD-A053-5D43-A0CB-61B62B30488F}"/>
              </a:ext>
            </a:extLst>
          </p:cNvPr>
          <p:cNvPicPr>
            <a:picLocks noChangeAspect="1"/>
          </p:cNvPicPr>
          <p:nvPr/>
        </p:nvPicPr>
        <p:blipFill>
          <a:blip r:embed="rId3"/>
          <a:stretch>
            <a:fillRect/>
          </a:stretch>
        </p:blipFill>
        <p:spPr>
          <a:xfrm>
            <a:off x="29510209" y="183016"/>
            <a:ext cx="2880652" cy="2899856"/>
          </a:xfrm>
          <a:prstGeom prst="rect">
            <a:avLst/>
          </a:prstGeom>
        </p:spPr>
      </p:pic>
      <p:sp>
        <p:nvSpPr>
          <p:cNvPr id="23" name="Rectangle 22">
            <a:extLst>
              <a:ext uri="{FF2B5EF4-FFF2-40B4-BE49-F238E27FC236}">
                <a16:creationId xmlns:a16="http://schemas.microsoft.com/office/drawing/2014/main" id="{93838A71-84E8-7042-9BE7-1DA18A7C5DFD}"/>
              </a:ext>
            </a:extLst>
          </p:cNvPr>
          <p:cNvSpPr/>
          <p:nvPr/>
        </p:nvSpPr>
        <p:spPr>
          <a:xfrm>
            <a:off x="738554" y="8710546"/>
            <a:ext cx="7350345" cy="51754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2">
            <a:extLst>
              <a:ext uri="{FF2B5EF4-FFF2-40B4-BE49-F238E27FC236}">
                <a16:creationId xmlns:a16="http://schemas.microsoft.com/office/drawing/2014/main" id="{68FE3E91-9E08-494A-920D-41D3EF7A82D9}"/>
              </a:ext>
            </a:extLst>
          </p:cNvPr>
          <p:cNvSpPr txBox="1">
            <a:spLocks noChangeArrowheads="1"/>
          </p:cNvSpPr>
          <p:nvPr/>
        </p:nvSpPr>
        <p:spPr bwMode="auto">
          <a:xfrm>
            <a:off x="738595" y="8710546"/>
            <a:ext cx="7350345" cy="11990791"/>
          </a:xfrm>
          <a:prstGeom prst="rect">
            <a:avLst/>
          </a:prstGeom>
          <a:noFill/>
          <a:ln w="349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274320" tIns="0" rIns="0" bIns="0" anchor="t" anchorCtr="0">
            <a:noAutofit/>
          </a:bodyPr>
          <a:lstStyle/>
          <a:p>
            <a:pPr algn="ctr" eaLnBrk="0" hangingPunct="0"/>
            <a:r>
              <a:rPr lang="en-US" sz="3600" b="1">
                <a:solidFill>
                  <a:srgbClr val="000000"/>
                </a:solidFill>
                <a:latin typeface="Adobe Garamond Pro"/>
                <a:ea typeface="MS PGothic"/>
              </a:rPr>
              <a:t>Failure Modes and Effects Analysis</a:t>
            </a:r>
          </a:p>
          <a:p>
            <a:pPr eaLnBrk="0" hangingPunct="0"/>
            <a:r>
              <a:rPr lang="en-US" sz="2400" b="1">
                <a:solidFill>
                  <a:srgbClr val="000000"/>
                </a:solidFill>
                <a:latin typeface="Adobe Garamond Pro"/>
                <a:ea typeface="MS PGothic"/>
              </a:rPr>
              <a:t>Failure Modes and Effects Analysis is a tool that identifies the most vulnerable points in a system. After rating each individual part's possible failures on their severity, occurrence, and detection, a Risk Priority Number (RPN) is calculated. The part with the highest RPN is the part that is most likely to cause failure in the system. Below is the project's highest RPN numbers.</a:t>
            </a:r>
          </a:p>
          <a:p>
            <a:pPr eaLnBrk="0" hangingPunct="0"/>
            <a:endParaRPr lang="en-US" sz="2400" b="1">
              <a:solidFill>
                <a:srgbClr val="000000"/>
              </a:solidFill>
              <a:latin typeface="Adobe Garamond Pro"/>
              <a:ea typeface="MS PGothic"/>
            </a:endParaRPr>
          </a:p>
          <a:p>
            <a:pPr eaLnBrk="0" hangingPunct="0"/>
            <a:endParaRPr lang="en-US" sz="2400" b="1">
              <a:solidFill>
                <a:srgbClr val="000000"/>
              </a:solidFill>
              <a:latin typeface="Adobe Garamond Pro"/>
              <a:ea typeface="MS PGothic"/>
            </a:endParaRPr>
          </a:p>
          <a:p>
            <a:pPr eaLnBrk="0" hangingPunct="0"/>
            <a:endParaRPr lang="en-US" sz="2400" b="1">
              <a:solidFill>
                <a:srgbClr val="000000"/>
              </a:solidFill>
              <a:latin typeface="Adobe Garamond Pro"/>
              <a:ea typeface="MS PGothic"/>
            </a:endParaRPr>
          </a:p>
          <a:p>
            <a:pPr eaLnBrk="0" hangingPunct="0"/>
            <a:endParaRPr lang="en-US" sz="2400" b="1">
              <a:solidFill>
                <a:srgbClr val="000000"/>
              </a:solidFill>
              <a:latin typeface="Adobe Garamond Pro"/>
              <a:ea typeface="MS PGothic"/>
            </a:endParaRPr>
          </a:p>
          <a:p>
            <a:pPr eaLnBrk="0" hangingPunct="0"/>
            <a:endParaRPr lang="en-US" sz="2400" b="1">
              <a:solidFill>
                <a:srgbClr val="000000"/>
              </a:solidFill>
              <a:latin typeface="Adobe Garamond Pro"/>
              <a:ea typeface="MS PGothic"/>
            </a:endParaRPr>
          </a:p>
          <a:p>
            <a:pPr eaLnBrk="0" hangingPunct="0"/>
            <a:endParaRPr lang="en-US" sz="2400" b="1">
              <a:solidFill>
                <a:srgbClr val="000000"/>
              </a:solidFill>
              <a:latin typeface="Adobe Garamond Pro"/>
              <a:ea typeface="MS PGothic"/>
            </a:endParaRPr>
          </a:p>
          <a:p>
            <a:pPr eaLnBrk="0" hangingPunct="0"/>
            <a:r>
              <a:rPr lang="en-US" sz="2400" b="1">
                <a:solidFill>
                  <a:srgbClr val="000000"/>
                </a:solidFill>
                <a:latin typeface="Adobe Garamond Pro"/>
                <a:ea typeface="MS PGothic"/>
              </a:rPr>
              <a:t>TABLE</a:t>
            </a:r>
          </a:p>
        </p:txBody>
      </p:sp>
      <p:sp>
        <p:nvSpPr>
          <p:cNvPr id="14" name="Rectangle 13">
            <a:extLst>
              <a:ext uri="{FF2B5EF4-FFF2-40B4-BE49-F238E27FC236}">
                <a16:creationId xmlns:a16="http://schemas.microsoft.com/office/drawing/2014/main" id="{BA2E722F-5094-9145-ADEB-5CEBD55C962F}"/>
              </a:ext>
            </a:extLst>
          </p:cNvPr>
          <p:cNvSpPr/>
          <p:nvPr/>
        </p:nvSpPr>
        <p:spPr>
          <a:xfrm>
            <a:off x="13175143" y="13933840"/>
            <a:ext cx="6248304" cy="646331"/>
          </a:xfrm>
          <a:prstGeom prst="rect">
            <a:avLst/>
          </a:prstGeom>
        </p:spPr>
        <p:txBody>
          <a:bodyPr wrap="square">
            <a:spAutoFit/>
          </a:bodyPr>
          <a:lstStyle/>
          <a:p>
            <a:pPr algn="ctr" eaLnBrk="0" hangingPunct="0"/>
            <a:r>
              <a:rPr lang="en-US" sz="3600" b="1">
                <a:solidFill>
                  <a:srgbClr val="000000"/>
                </a:solidFill>
                <a:latin typeface="Adobe Garamond Pro" charset="0"/>
                <a:ea typeface="MS PGothic" charset="-128"/>
              </a:rPr>
              <a:t>Manufacturing Technology</a:t>
            </a:r>
          </a:p>
        </p:txBody>
      </p:sp>
      <p:sp>
        <p:nvSpPr>
          <p:cNvPr id="26" name="Rectangle 25">
            <a:extLst>
              <a:ext uri="{FF2B5EF4-FFF2-40B4-BE49-F238E27FC236}">
                <a16:creationId xmlns:a16="http://schemas.microsoft.com/office/drawing/2014/main" id="{E60AA426-6C3E-594B-861D-2A5B77F934F0}"/>
              </a:ext>
            </a:extLst>
          </p:cNvPr>
          <p:cNvSpPr/>
          <p:nvPr/>
        </p:nvSpPr>
        <p:spPr>
          <a:xfrm>
            <a:off x="24829460" y="3887412"/>
            <a:ext cx="7350345" cy="51754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
            <a:extLst>
              <a:ext uri="{FF2B5EF4-FFF2-40B4-BE49-F238E27FC236}">
                <a16:creationId xmlns:a16="http://schemas.microsoft.com/office/drawing/2014/main" id="{68F27D8D-5FC7-C445-9797-A454C3C3D2F8}"/>
              </a:ext>
            </a:extLst>
          </p:cNvPr>
          <p:cNvSpPr txBox="1">
            <a:spLocks noChangeArrowheads="1"/>
          </p:cNvSpPr>
          <p:nvPr/>
        </p:nvSpPr>
        <p:spPr bwMode="auto">
          <a:xfrm>
            <a:off x="24829501" y="3842029"/>
            <a:ext cx="7350345" cy="12957226"/>
          </a:xfrm>
          <a:prstGeom prst="rect">
            <a:avLst/>
          </a:prstGeom>
          <a:noFill/>
          <a:ln w="349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274320" tIns="0" rIns="0" bIns="0" anchor="t" anchorCtr="0">
            <a:noAutofit/>
          </a:bodyPr>
          <a:lstStyle/>
          <a:p>
            <a:pPr algn="ctr" eaLnBrk="0" hangingPunct="0"/>
            <a:r>
              <a:rPr lang="en-US" sz="3600" b="1">
                <a:solidFill>
                  <a:srgbClr val="000000"/>
                </a:solidFill>
                <a:effectLst/>
                <a:latin typeface="Adobe Garamond Pro"/>
                <a:ea typeface="MS PGothic"/>
              </a:rPr>
              <a:t>Ladder Logic Programming</a:t>
            </a:r>
            <a:endParaRPr lang="en-US" sz="3600" b="1">
              <a:solidFill>
                <a:srgbClr val="000000"/>
              </a:solidFill>
              <a:latin typeface="Adobe Garamond Pro"/>
              <a:ea typeface="MS PGothic"/>
            </a:endParaRPr>
          </a:p>
          <a:p>
            <a:pPr eaLnBrk="0" hangingPunct="0"/>
            <a:r>
              <a:rPr lang="en-US" sz="2400">
                <a:solidFill>
                  <a:srgbClr val="000000"/>
                </a:solidFill>
                <a:latin typeface="Adobe Garamond Pro"/>
                <a:ea typeface="MS PGothic"/>
              </a:rPr>
              <a:t>CURRENTLY PROCEEDING WITH PROGRAMMING</a:t>
            </a:r>
          </a:p>
          <a:p>
            <a:pPr eaLnBrk="0" hangingPunct="0"/>
            <a:endParaRPr lang="en-US" sz="2400" b="1" u="sng">
              <a:solidFill>
                <a:srgbClr val="000000"/>
              </a:solidFill>
              <a:latin typeface="Adobe Garamond Pro" charset="0"/>
              <a:ea typeface="MS PGothic" charset="-128"/>
            </a:endParaRPr>
          </a:p>
        </p:txBody>
      </p:sp>
      <p:sp>
        <p:nvSpPr>
          <p:cNvPr id="28" name="Rectangle 27">
            <a:extLst>
              <a:ext uri="{FF2B5EF4-FFF2-40B4-BE49-F238E27FC236}">
                <a16:creationId xmlns:a16="http://schemas.microsoft.com/office/drawing/2014/main" id="{6288E890-2DA3-AF4B-BD0B-E5CC55181A59}"/>
              </a:ext>
            </a:extLst>
          </p:cNvPr>
          <p:cNvSpPr/>
          <p:nvPr/>
        </p:nvSpPr>
        <p:spPr>
          <a:xfrm>
            <a:off x="24829458" y="17094027"/>
            <a:ext cx="7350345" cy="51754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
            <a:extLst>
              <a:ext uri="{FF2B5EF4-FFF2-40B4-BE49-F238E27FC236}">
                <a16:creationId xmlns:a16="http://schemas.microsoft.com/office/drawing/2014/main" id="{F1BEAF9B-A3E9-384B-AD5B-45B99B4DB1BF}"/>
              </a:ext>
            </a:extLst>
          </p:cNvPr>
          <p:cNvSpPr txBox="1">
            <a:spLocks noChangeArrowheads="1"/>
          </p:cNvSpPr>
          <p:nvPr/>
        </p:nvSpPr>
        <p:spPr bwMode="auto">
          <a:xfrm>
            <a:off x="24829458" y="17092878"/>
            <a:ext cx="7350345" cy="3608462"/>
          </a:xfrm>
          <a:prstGeom prst="rect">
            <a:avLst/>
          </a:prstGeom>
          <a:noFill/>
          <a:ln w="349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274320" tIns="0" rIns="0" bIns="0" anchor="t" anchorCtr="0">
            <a:noAutofit/>
          </a:bodyPr>
          <a:lstStyle/>
          <a:p>
            <a:pPr algn="ctr" eaLnBrk="0" hangingPunct="0"/>
            <a:r>
              <a:rPr lang="en-US" sz="3600" b="1">
                <a:solidFill>
                  <a:srgbClr val="000000"/>
                </a:solidFill>
                <a:effectLst/>
                <a:latin typeface="Adobe Garamond Pro" charset="0"/>
                <a:ea typeface="MS PGothic" charset="-128"/>
              </a:rPr>
              <a:t>Acknowledgements</a:t>
            </a:r>
            <a:endParaRPr lang="en-US" sz="3600" b="1">
              <a:solidFill>
                <a:srgbClr val="000000"/>
              </a:solidFill>
              <a:latin typeface="Adobe Garamond Pro" charset="0"/>
              <a:ea typeface="MS PGothic" charset="-128"/>
            </a:endParaRPr>
          </a:p>
          <a:p>
            <a:pPr marL="342900" marR="0" indent="-342900" eaLnBrk="0" fontAlgn="base" hangingPunct="0">
              <a:spcBef>
                <a:spcPts val="0"/>
              </a:spcBef>
              <a:spcAft>
                <a:spcPts val="0"/>
              </a:spcAft>
              <a:buFont typeface="Arial" panose="020B0604020202020204" pitchFamily="34" charset="0"/>
              <a:buChar char="•"/>
            </a:pPr>
            <a:r>
              <a:rPr lang="en-US" sz="2400">
                <a:solidFill>
                  <a:schemeClr val="tx1">
                    <a:lumMod val="95000"/>
                    <a:lumOff val="5000"/>
                  </a:schemeClr>
                </a:solidFill>
                <a:latin typeface="Adobe Garamond Pro"/>
                <a:ea typeface="HelveticaNeueLT Std Lt" charset="0"/>
                <a:cs typeface="Times New Roman" charset="0"/>
              </a:rPr>
              <a:t>Team 520 would like to show special thanks to Bobette Stubblefield and Dylan Sutton, our TCC representatives as well as TCC Advanced Manufacturing and Training Center for their generous contribution of all supplies. </a:t>
            </a:r>
          </a:p>
          <a:p>
            <a:pPr marL="342900" marR="0" indent="-342900" eaLnBrk="0" fontAlgn="base" hangingPunct="0">
              <a:spcBef>
                <a:spcPts val="0"/>
              </a:spcBef>
              <a:spcAft>
                <a:spcPts val="0"/>
              </a:spcAft>
              <a:buFont typeface="Arial" panose="020B0604020202020204" pitchFamily="34" charset="0"/>
              <a:buChar char="•"/>
            </a:pPr>
            <a:r>
              <a:rPr lang="en-US" sz="2400">
                <a:solidFill>
                  <a:schemeClr val="tx1">
                    <a:lumMod val="95000"/>
                    <a:lumOff val="5000"/>
                  </a:schemeClr>
                </a:solidFill>
                <a:latin typeface="Adobe Garamond Pro"/>
                <a:ea typeface="HelveticaNeueLT Std Lt" charset="0"/>
                <a:cs typeface="Times New Roman" charset="0"/>
              </a:rPr>
              <a:t>The group would also like to thank the technical support of Dr. Dorr Campbell and Dr. </a:t>
            </a:r>
            <a:r>
              <a:rPr lang="en-US" sz="2400" err="1">
                <a:solidFill>
                  <a:schemeClr val="tx1">
                    <a:lumMod val="95000"/>
                    <a:lumOff val="5000"/>
                  </a:schemeClr>
                </a:solidFill>
                <a:latin typeface="Adobe Garamond Pro"/>
                <a:ea typeface="HelveticaNeueLT Std Lt" charset="0"/>
                <a:cs typeface="Times New Roman" charset="0"/>
              </a:rPr>
              <a:t>Jerris</a:t>
            </a:r>
            <a:r>
              <a:rPr lang="en-US" sz="2400">
                <a:solidFill>
                  <a:schemeClr val="tx1">
                    <a:lumMod val="95000"/>
                    <a:lumOff val="5000"/>
                  </a:schemeClr>
                </a:solidFill>
                <a:latin typeface="Adobe Garamond Pro"/>
                <a:ea typeface="HelveticaNeueLT Std Lt" charset="0"/>
                <a:cs typeface="Times New Roman" charset="0"/>
              </a:rPr>
              <a:t> Hooker towards the advancement of our project. </a:t>
            </a:r>
          </a:p>
          <a:p>
            <a:pPr marL="0" marR="0" algn="ctr" eaLnBrk="0" hangingPunct="0">
              <a:spcBef>
                <a:spcPts val="0"/>
              </a:spcBef>
              <a:spcAft>
                <a:spcPts val="0"/>
              </a:spcAft>
            </a:pPr>
            <a:endParaRPr lang="en-US" sz="3600" b="1" u="sng">
              <a:solidFill>
                <a:srgbClr val="000000"/>
              </a:solidFill>
              <a:latin typeface="Times New Roman" charset="0"/>
              <a:ea typeface="MS PGothic" charset="-128"/>
            </a:endParaRPr>
          </a:p>
          <a:p>
            <a:pPr marL="0" marR="0" algn="ctr" eaLnBrk="0" hangingPunct="0">
              <a:spcBef>
                <a:spcPts val="0"/>
              </a:spcBef>
              <a:spcAft>
                <a:spcPts val="0"/>
              </a:spcAft>
            </a:pPr>
            <a:endParaRPr lang="en-US" sz="3600" b="1" u="sng">
              <a:solidFill>
                <a:srgbClr val="000000"/>
              </a:solidFill>
              <a:effectLst/>
              <a:latin typeface="Adobe Garamond Pro" charset="0"/>
              <a:ea typeface="MS PGothic" charset="-128"/>
            </a:endParaRPr>
          </a:p>
        </p:txBody>
      </p:sp>
      <p:pic>
        <p:nvPicPr>
          <p:cNvPr id="21" name="Picture 20">
            <a:extLst>
              <a:ext uri="{FF2B5EF4-FFF2-40B4-BE49-F238E27FC236}">
                <a16:creationId xmlns:a16="http://schemas.microsoft.com/office/drawing/2014/main" id="{BE43F264-F1ED-42C7-A89D-58AFD5BC9D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5378" y="4427224"/>
            <a:ext cx="15427555" cy="7708989"/>
          </a:xfrm>
          <a:prstGeom prst="rect">
            <a:avLst/>
          </a:prstGeom>
          <a:noFill/>
          <a:ln>
            <a:noFill/>
          </a:ln>
        </p:spPr>
      </p:pic>
      <p:pic>
        <p:nvPicPr>
          <p:cNvPr id="11" name="Picture 10">
            <a:extLst>
              <a:ext uri="{FF2B5EF4-FFF2-40B4-BE49-F238E27FC236}">
                <a16:creationId xmlns:a16="http://schemas.microsoft.com/office/drawing/2014/main" id="{2D2CC562-1A5C-4F1A-A726-7CA491BA99FF}"/>
              </a:ext>
            </a:extLst>
          </p:cNvPr>
          <p:cNvPicPr>
            <a:picLocks noChangeAspect="1"/>
          </p:cNvPicPr>
          <p:nvPr/>
        </p:nvPicPr>
        <p:blipFill>
          <a:blip r:embed="rId5"/>
          <a:stretch>
            <a:fillRect/>
          </a:stretch>
        </p:blipFill>
        <p:spPr>
          <a:xfrm>
            <a:off x="18130687" y="5480758"/>
            <a:ext cx="1012024" cy="963251"/>
          </a:xfrm>
          <a:prstGeom prst="rect">
            <a:avLst/>
          </a:prstGeom>
        </p:spPr>
      </p:pic>
      <p:pic>
        <p:nvPicPr>
          <p:cNvPr id="13" name="Picture 12">
            <a:extLst>
              <a:ext uri="{FF2B5EF4-FFF2-40B4-BE49-F238E27FC236}">
                <a16:creationId xmlns:a16="http://schemas.microsoft.com/office/drawing/2014/main" id="{97062742-4518-4719-BA92-6E686D6635D5}"/>
              </a:ext>
            </a:extLst>
          </p:cNvPr>
          <p:cNvPicPr>
            <a:picLocks noChangeAspect="1"/>
          </p:cNvPicPr>
          <p:nvPr/>
        </p:nvPicPr>
        <p:blipFill>
          <a:blip r:embed="rId6"/>
          <a:stretch>
            <a:fillRect/>
          </a:stretch>
        </p:blipFill>
        <p:spPr>
          <a:xfrm>
            <a:off x="19297479" y="6490495"/>
            <a:ext cx="1012024" cy="963251"/>
          </a:xfrm>
          <a:prstGeom prst="rect">
            <a:avLst/>
          </a:prstGeom>
        </p:spPr>
      </p:pic>
      <p:pic>
        <p:nvPicPr>
          <p:cNvPr id="15" name="Picture 14">
            <a:extLst>
              <a:ext uri="{FF2B5EF4-FFF2-40B4-BE49-F238E27FC236}">
                <a16:creationId xmlns:a16="http://schemas.microsoft.com/office/drawing/2014/main" id="{035479B2-8117-4FB0-967C-AD9918D015CE}"/>
              </a:ext>
            </a:extLst>
          </p:cNvPr>
          <p:cNvPicPr>
            <a:picLocks noChangeAspect="1"/>
          </p:cNvPicPr>
          <p:nvPr/>
        </p:nvPicPr>
        <p:blipFill>
          <a:blip r:embed="rId7"/>
          <a:stretch>
            <a:fillRect/>
          </a:stretch>
        </p:blipFill>
        <p:spPr>
          <a:xfrm>
            <a:off x="19192685" y="7125175"/>
            <a:ext cx="1012024" cy="963251"/>
          </a:xfrm>
          <a:prstGeom prst="rect">
            <a:avLst/>
          </a:prstGeom>
        </p:spPr>
      </p:pic>
      <p:pic>
        <p:nvPicPr>
          <p:cNvPr id="16" name="Picture 15">
            <a:extLst>
              <a:ext uri="{FF2B5EF4-FFF2-40B4-BE49-F238E27FC236}">
                <a16:creationId xmlns:a16="http://schemas.microsoft.com/office/drawing/2014/main" id="{C4580FA2-23EF-48B2-A098-91C218332D9F}"/>
              </a:ext>
            </a:extLst>
          </p:cNvPr>
          <p:cNvPicPr>
            <a:picLocks noChangeAspect="1"/>
          </p:cNvPicPr>
          <p:nvPr/>
        </p:nvPicPr>
        <p:blipFill>
          <a:blip r:embed="rId8"/>
          <a:stretch>
            <a:fillRect/>
          </a:stretch>
        </p:blipFill>
        <p:spPr>
          <a:xfrm>
            <a:off x="18273810" y="8215292"/>
            <a:ext cx="1012024" cy="963251"/>
          </a:xfrm>
          <a:prstGeom prst="rect">
            <a:avLst/>
          </a:prstGeom>
        </p:spPr>
      </p:pic>
      <p:sp>
        <p:nvSpPr>
          <p:cNvPr id="12" name="TextBox 11">
            <a:extLst>
              <a:ext uri="{FF2B5EF4-FFF2-40B4-BE49-F238E27FC236}">
                <a16:creationId xmlns:a16="http://schemas.microsoft.com/office/drawing/2014/main" id="{A53ED63A-D14A-40C2-84A8-AFDBA70435BC}"/>
              </a:ext>
            </a:extLst>
          </p:cNvPr>
          <p:cNvSpPr txBox="1"/>
          <p:nvPr/>
        </p:nvSpPr>
        <p:spPr>
          <a:xfrm>
            <a:off x="9075513" y="14886884"/>
            <a:ext cx="4730719"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dobe Garamond Pro"/>
                <a:cs typeface="Calibri"/>
              </a:rPr>
              <a:t>Photoelectric Sensor:</a:t>
            </a:r>
            <a:r>
              <a:rPr lang="en-US" sz="2400" b="1">
                <a:latin typeface="Adobe Garamond Pro"/>
                <a:cs typeface="Calibri"/>
              </a:rPr>
              <a:t> </a:t>
            </a:r>
            <a:r>
              <a:rPr lang="en-US" sz="2400">
                <a:latin typeface="Adobe Garamond Pro"/>
                <a:cs typeface="Calibri"/>
              </a:rPr>
              <a:t>Uses a light transmitter and receiver to test if an object is in the sensing area, while also detecting size</a:t>
            </a:r>
          </a:p>
        </p:txBody>
      </p:sp>
      <p:sp>
        <p:nvSpPr>
          <p:cNvPr id="18" name="TextBox 17">
            <a:extLst>
              <a:ext uri="{FF2B5EF4-FFF2-40B4-BE49-F238E27FC236}">
                <a16:creationId xmlns:a16="http://schemas.microsoft.com/office/drawing/2014/main" id="{CBE57B35-6C49-4600-B43A-F9AF10B75C0A}"/>
              </a:ext>
            </a:extLst>
          </p:cNvPr>
          <p:cNvSpPr txBox="1"/>
          <p:nvPr/>
        </p:nvSpPr>
        <p:spPr>
          <a:xfrm>
            <a:off x="9075513" y="18100317"/>
            <a:ext cx="4964337"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dobe Garamond Pro"/>
                <a:cs typeface="Calibri"/>
              </a:rPr>
              <a:t>Capacitive Proximity Sensor:</a:t>
            </a:r>
            <a:r>
              <a:rPr lang="en-US" sz="2400" b="1">
                <a:latin typeface="Adobe Garamond Pro"/>
                <a:cs typeface="Calibri"/>
              </a:rPr>
              <a:t> </a:t>
            </a:r>
            <a:r>
              <a:rPr lang="en-US" sz="2400">
                <a:latin typeface="Adobe Garamond Pro"/>
                <a:cs typeface="Calibri"/>
              </a:rPr>
              <a:t>Detects the capacitance of nearby objects without physical contact to determine material</a:t>
            </a:r>
            <a:endParaRPr lang="en-US" sz="2400">
              <a:latin typeface="Adobe Garamond Pro"/>
            </a:endParaRPr>
          </a:p>
        </p:txBody>
      </p:sp>
      <p:sp>
        <p:nvSpPr>
          <p:cNvPr id="31" name="TextBox 30">
            <a:extLst>
              <a:ext uri="{FF2B5EF4-FFF2-40B4-BE49-F238E27FC236}">
                <a16:creationId xmlns:a16="http://schemas.microsoft.com/office/drawing/2014/main" id="{1530BFBD-E88E-46A3-A225-16202FF61005}"/>
              </a:ext>
            </a:extLst>
          </p:cNvPr>
          <p:cNvSpPr txBox="1"/>
          <p:nvPr/>
        </p:nvSpPr>
        <p:spPr>
          <a:xfrm>
            <a:off x="16734519" y="14907592"/>
            <a:ext cx="3744231"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dobe Garamond Pro"/>
                <a:cs typeface="Calibri"/>
              </a:rPr>
              <a:t>Dorner 220 Conveyor Belt:</a:t>
            </a:r>
            <a:r>
              <a:rPr lang="en-US" sz="2400" b="1">
                <a:latin typeface="Adobe Garamond Pro"/>
                <a:cs typeface="Calibri"/>
              </a:rPr>
              <a:t> </a:t>
            </a:r>
            <a:r>
              <a:rPr lang="en-US" sz="2400">
                <a:latin typeface="Adobe Garamond Pro"/>
                <a:cs typeface="Calibri"/>
              </a:rPr>
              <a:t>8–inch wide belt that will move the materials through the sys</a:t>
            </a:r>
            <a:endParaRPr lang="en-US" sz="2400">
              <a:latin typeface="Adobe Garamond Pro"/>
            </a:endParaRPr>
          </a:p>
        </p:txBody>
      </p:sp>
      <p:pic>
        <p:nvPicPr>
          <p:cNvPr id="32" name="Picture 32">
            <a:extLst>
              <a:ext uri="{FF2B5EF4-FFF2-40B4-BE49-F238E27FC236}">
                <a16:creationId xmlns:a16="http://schemas.microsoft.com/office/drawing/2014/main" id="{8EB9D4B6-A87C-4B12-88E2-555D9D475DD3}"/>
              </a:ext>
            </a:extLst>
          </p:cNvPr>
          <p:cNvPicPr>
            <a:picLocks noChangeAspect="1"/>
          </p:cNvPicPr>
          <p:nvPr/>
        </p:nvPicPr>
        <p:blipFill>
          <a:blip r:embed="rId9"/>
          <a:stretch>
            <a:fillRect/>
          </a:stretch>
        </p:blipFill>
        <p:spPr>
          <a:xfrm>
            <a:off x="13821512" y="14842168"/>
            <a:ext cx="2743200" cy="2197432"/>
          </a:xfrm>
          <a:prstGeom prst="rect">
            <a:avLst/>
          </a:prstGeom>
        </p:spPr>
      </p:pic>
      <p:sp>
        <p:nvSpPr>
          <p:cNvPr id="34" name="TextBox 33">
            <a:extLst>
              <a:ext uri="{FF2B5EF4-FFF2-40B4-BE49-F238E27FC236}">
                <a16:creationId xmlns:a16="http://schemas.microsoft.com/office/drawing/2014/main" id="{73833043-2343-4B54-B048-685BEC3740B7}"/>
              </a:ext>
            </a:extLst>
          </p:cNvPr>
          <p:cNvSpPr txBox="1"/>
          <p:nvPr/>
        </p:nvSpPr>
        <p:spPr>
          <a:xfrm>
            <a:off x="16734519" y="18256466"/>
            <a:ext cx="4165877"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dobe Garamond Pro"/>
                <a:cs typeface="Calibri"/>
              </a:rPr>
              <a:t>Programmable Logic Device: </a:t>
            </a:r>
            <a:r>
              <a:rPr lang="en-US" sz="2400">
                <a:latin typeface="Adobe Garamond Pro"/>
                <a:cs typeface="Calibri"/>
              </a:rPr>
              <a:t>Industrialized computer ruggedized for </a:t>
            </a:r>
          </a:p>
        </p:txBody>
      </p:sp>
      <p:pic>
        <p:nvPicPr>
          <p:cNvPr id="35" name="Picture 35" descr="A close up of a device&#10;&#10;Description generated with high confidence">
            <a:extLst>
              <a:ext uri="{FF2B5EF4-FFF2-40B4-BE49-F238E27FC236}">
                <a16:creationId xmlns:a16="http://schemas.microsoft.com/office/drawing/2014/main" id="{74407AE2-B2EF-406E-895B-836931C8F52D}"/>
              </a:ext>
            </a:extLst>
          </p:cNvPr>
          <p:cNvPicPr>
            <a:picLocks noChangeAspect="1"/>
          </p:cNvPicPr>
          <p:nvPr/>
        </p:nvPicPr>
        <p:blipFill>
          <a:blip r:embed="rId10"/>
          <a:stretch>
            <a:fillRect/>
          </a:stretch>
        </p:blipFill>
        <p:spPr>
          <a:xfrm>
            <a:off x="14036765" y="17876581"/>
            <a:ext cx="2422435" cy="2414493"/>
          </a:xfrm>
          <a:prstGeom prst="rect">
            <a:avLst/>
          </a:prstGeom>
        </p:spPr>
      </p:pic>
      <p:pic>
        <p:nvPicPr>
          <p:cNvPr id="37" name="Picture 37">
            <a:extLst>
              <a:ext uri="{FF2B5EF4-FFF2-40B4-BE49-F238E27FC236}">
                <a16:creationId xmlns:a16="http://schemas.microsoft.com/office/drawing/2014/main" id="{74949CD8-4095-4FC3-A30E-5CCFCF56D761}"/>
              </a:ext>
            </a:extLst>
          </p:cNvPr>
          <p:cNvPicPr>
            <a:picLocks noChangeAspect="1"/>
          </p:cNvPicPr>
          <p:nvPr/>
        </p:nvPicPr>
        <p:blipFill>
          <a:blip r:embed="rId11"/>
          <a:stretch>
            <a:fillRect/>
          </a:stretch>
        </p:blipFill>
        <p:spPr>
          <a:xfrm>
            <a:off x="20860193" y="18256466"/>
            <a:ext cx="2977772" cy="2034608"/>
          </a:xfrm>
          <a:prstGeom prst="rect">
            <a:avLst/>
          </a:prstGeom>
        </p:spPr>
      </p:pic>
      <p:pic>
        <p:nvPicPr>
          <p:cNvPr id="39" name="Picture 39" descr="A picture containing sky&#10;&#10;Description generated with very high confidence">
            <a:extLst>
              <a:ext uri="{FF2B5EF4-FFF2-40B4-BE49-F238E27FC236}">
                <a16:creationId xmlns:a16="http://schemas.microsoft.com/office/drawing/2014/main" id="{27E0C739-72CA-4F75-B043-D42217586FCB}"/>
              </a:ext>
            </a:extLst>
          </p:cNvPr>
          <p:cNvPicPr>
            <a:picLocks noChangeAspect="1"/>
          </p:cNvPicPr>
          <p:nvPr/>
        </p:nvPicPr>
        <p:blipFill>
          <a:blip r:embed="rId12"/>
          <a:stretch>
            <a:fillRect/>
          </a:stretch>
        </p:blipFill>
        <p:spPr>
          <a:xfrm>
            <a:off x="20582502" y="15002343"/>
            <a:ext cx="3533155" cy="1877082"/>
          </a:xfrm>
          <a:prstGeom prst="rect">
            <a:avLst/>
          </a:prstGeom>
        </p:spPr>
      </p:pic>
      <p:pic>
        <p:nvPicPr>
          <p:cNvPr id="2" name="Picture 5" descr="A picture containing person&#10;&#10;Description generated with high confidence">
            <a:extLst>
              <a:ext uri="{FF2B5EF4-FFF2-40B4-BE49-F238E27FC236}">
                <a16:creationId xmlns:a16="http://schemas.microsoft.com/office/drawing/2014/main" id="{E47934AF-A13D-4725-8AE1-5C7C8AE56630}"/>
              </a:ext>
            </a:extLst>
          </p:cNvPr>
          <p:cNvPicPr>
            <a:picLocks noChangeAspect="1"/>
          </p:cNvPicPr>
          <p:nvPr/>
        </p:nvPicPr>
        <p:blipFill>
          <a:blip r:embed="rId13"/>
          <a:stretch>
            <a:fillRect/>
          </a:stretch>
        </p:blipFill>
        <p:spPr>
          <a:xfrm>
            <a:off x="28512559" y="5087408"/>
            <a:ext cx="3393016" cy="3710516"/>
          </a:xfrm>
          <a:prstGeom prst="rect">
            <a:avLst/>
          </a:prstGeom>
        </p:spPr>
      </p:pic>
      <p:pic>
        <p:nvPicPr>
          <p:cNvPr id="8" name="Picture 9" descr="A close up of a person&#10;&#10;Description generated with high confidence">
            <a:extLst>
              <a:ext uri="{FF2B5EF4-FFF2-40B4-BE49-F238E27FC236}">
                <a16:creationId xmlns:a16="http://schemas.microsoft.com/office/drawing/2014/main" id="{AFADC288-1227-4A78-B59A-7FBA707661B9}"/>
              </a:ext>
            </a:extLst>
          </p:cNvPr>
          <p:cNvPicPr>
            <a:picLocks noChangeAspect="1"/>
          </p:cNvPicPr>
          <p:nvPr/>
        </p:nvPicPr>
        <p:blipFill rotWithShape="1">
          <a:blip r:embed="rId14"/>
          <a:srcRect l="7692" r="-481" b="3488"/>
          <a:stretch/>
        </p:blipFill>
        <p:spPr>
          <a:xfrm>
            <a:off x="28531079" y="9779530"/>
            <a:ext cx="3679599" cy="2793572"/>
          </a:xfrm>
          <a:prstGeom prst="rect">
            <a:avLst/>
          </a:prstGeom>
        </p:spPr>
      </p:pic>
      <p:pic>
        <p:nvPicPr>
          <p:cNvPr id="43" name="Picture 43">
            <a:extLst>
              <a:ext uri="{FF2B5EF4-FFF2-40B4-BE49-F238E27FC236}">
                <a16:creationId xmlns:a16="http://schemas.microsoft.com/office/drawing/2014/main" id="{A8EACB55-B377-4DEF-A8E9-4401CC385908}"/>
              </a:ext>
            </a:extLst>
          </p:cNvPr>
          <p:cNvPicPr>
            <a:picLocks noChangeAspect="1"/>
          </p:cNvPicPr>
          <p:nvPr/>
        </p:nvPicPr>
        <p:blipFill>
          <a:blip r:embed="rId15"/>
          <a:stretch>
            <a:fillRect/>
          </a:stretch>
        </p:blipFill>
        <p:spPr>
          <a:xfrm>
            <a:off x="28915254" y="14280089"/>
            <a:ext cx="2723092" cy="1479551"/>
          </a:xfrm>
          <a:prstGeom prst="rect">
            <a:avLst/>
          </a:prstGeom>
        </p:spPr>
      </p:pic>
      <p:sp>
        <p:nvSpPr>
          <p:cNvPr id="47" name="TextBox 46">
            <a:extLst>
              <a:ext uri="{FF2B5EF4-FFF2-40B4-BE49-F238E27FC236}">
                <a16:creationId xmlns:a16="http://schemas.microsoft.com/office/drawing/2014/main" id="{3E253ED5-784A-4BEA-B497-1EB6807B6FEF}"/>
              </a:ext>
            </a:extLst>
          </p:cNvPr>
          <p:cNvSpPr txBox="1"/>
          <p:nvPr/>
        </p:nvSpPr>
        <p:spPr>
          <a:xfrm>
            <a:off x="25126949" y="6187016"/>
            <a:ext cx="328506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dobe Garamond Pro"/>
              </a:rPr>
              <a:t>Greater than function:</a:t>
            </a:r>
            <a:r>
              <a:rPr lang="en-US" sz="2400">
                <a:latin typeface="Adobe Garamond Pro"/>
              </a:rPr>
              <a:t>Used to compare the capacitance values</a:t>
            </a:r>
            <a:endParaRPr lang="en-US" sz="2400">
              <a:latin typeface="Adobe Garamond Pro"/>
              <a:cs typeface="Calibri"/>
            </a:endParaRPr>
          </a:p>
        </p:txBody>
      </p:sp>
      <p:sp>
        <p:nvSpPr>
          <p:cNvPr id="48" name="TextBox 47">
            <a:extLst>
              <a:ext uri="{FF2B5EF4-FFF2-40B4-BE49-F238E27FC236}">
                <a16:creationId xmlns:a16="http://schemas.microsoft.com/office/drawing/2014/main" id="{0D50073E-DC01-4C80-91AF-DE3C4B78C745}"/>
              </a:ext>
            </a:extLst>
          </p:cNvPr>
          <p:cNvSpPr txBox="1"/>
          <p:nvPr/>
        </p:nvSpPr>
        <p:spPr>
          <a:xfrm>
            <a:off x="24829558" y="14288558"/>
            <a:ext cx="369146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dobe Garamond Pro"/>
              </a:rPr>
              <a:t>Output Latch</a:t>
            </a:r>
            <a:r>
              <a:rPr lang="en-US" sz="2400">
                <a:latin typeface="Adobe Garamond Pro"/>
              </a:rPr>
              <a:t>: Maintains the output, keeping the are stationary</a:t>
            </a:r>
            <a:endParaRPr lang="en-US" sz="2400">
              <a:latin typeface="Adobe Garamond Pro"/>
              <a:cs typeface="Calibri"/>
            </a:endParaRPr>
          </a:p>
        </p:txBody>
      </p:sp>
      <p:sp>
        <p:nvSpPr>
          <p:cNvPr id="49" name="TextBox 48">
            <a:extLst>
              <a:ext uri="{FF2B5EF4-FFF2-40B4-BE49-F238E27FC236}">
                <a16:creationId xmlns:a16="http://schemas.microsoft.com/office/drawing/2014/main" id="{CB991BDB-DC95-46F4-A06C-AC1193C38B52}"/>
              </a:ext>
            </a:extLst>
          </p:cNvPr>
          <p:cNvSpPr txBox="1"/>
          <p:nvPr/>
        </p:nvSpPr>
        <p:spPr>
          <a:xfrm>
            <a:off x="25141767" y="10198100"/>
            <a:ext cx="2980267"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dobe Garamond Pro"/>
              </a:rPr>
              <a:t>Count down:</a:t>
            </a:r>
            <a:endParaRPr lang="en-US" sz="2400">
              <a:latin typeface="Adobe Garamond Pro"/>
              <a:cs typeface="Calibri"/>
            </a:endParaRPr>
          </a:p>
          <a:p>
            <a:r>
              <a:rPr lang="en-US" sz="2400">
                <a:latin typeface="Adobe Garamond Pro"/>
              </a:rPr>
              <a:t> Timer that will consistently time the arm to ensure accuracy of sorting</a:t>
            </a:r>
            <a:endParaRPr lang="en-US" sz="2400">
              <a:latin typeface="Adobe Garamond Pro"/>
              <a:cs typeface="Calibri"/>
            </a:endParaRPr>
          </a:p>
        </p:txBody>
      </p:sp>
      <p:sp>
        <p:nvSpPr>
          <p:cNvPr id="40" name="Text Box 2">
            <a:extLst>
              <a:ext uri="{FF2B5EF4-FFF2-40B4-BE49-F238E27FC236}">
                <a16:creationId xmlns:a16="http://schemas.microsoft.com/office/drawing/2014/main" id="{7CC05977-199F-4377-9198-71B20B9CF939}"/>
              </a:ext>
            </a:extLst>
          </p:cNvPr>
          <p:cNvSpPr txBox="1">
            <a:spLocks noChangeArrowheads="1"/>
          </p:cNvSpPr>
          <p:nvPr/>
        </p:nvSpPr>
        <p:spPr bwMode="auto">
          <a:xfrm>
            <a:off x="739207" y="20948553"/>
            <a:ext cx="31487439" cy="672936"/>
          </a:xfrm>
          <a:prstGeom prst="rect">
            <a:avLst/>
          </a:prstGeom>
          <a:noFill/>
          <a:ln w="349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274320" tIns="0" rIns="0" bIns="0" anchor="t" anchorCtr="0">
            <a:noAutofit/>
          </a:bodyPr>
          <a:lstStyle/>
          <a:p>
            <a:pPr algn="ctr" eaLnBrk="0" hangingPunct="0"/>
            <a:r>
              <a:rPr lang="en-US" sz="3600" b="1">
                <a:solidFill>
                  <a:srgbClr val="000000"/>
                </a:solidFill>
                <a:latin typeface="Adobe Garamond Pro"/>
                <a:ea typeface="MS PGothic"/>
              </a:rPr>
              <a:t>David DiMaggio, Cheyenne Laurel, </a:t>
            </a:r>
            <a:r>
              <a:rPr lang="en-US" sz="3600" b="1" err="1">
                <a:solidFill>
                  <a:srgbClr val="000000"/>
                </a:solidFill>
                <a:latin typeface="Adobe Garamond Pro"/>
                <a:ea typeface="MS PGothic"/>
              </a:rPr>
              <a:t>Boluwatife</a:t>
            </a:r>
            <a:r>
              <a:rPr lang="en-US" sz="3600" b="1">
                <a:solidFill>
                  <a:srgbClr val="000000"/>
                </a:solidFill>
                <a:latin typeface="Adobe Garamond Pro"/>
                <a:ea typeface="MS PGothic"/>
              </a:rPr>
              <a:t> </a:t>
            </a:r>
            <a:r>
              <a:rPr lang="en-US" sz="3600" b="1" err="1">
                <a:solidFill>
                  <a:srgbClr val="000000"/>
                </a:solidFill>
                <a:latin typeface="Adobe Garamond Pro"/>
                <a:ea typeface="MS PGothic"/>
              </a:rPr>
              <a:t>Olabiran</a:t>
            </a:r>
            <a:r>
              <a:rPr lang="en-US" sz="3600" b="1">
                <a:solidFill>
                  <a:srgbClr val="000000"/>
                </a:solidFill>
                <a:latin typeface="Adobe Garamond Pro"/>
                <a:ea typeface="MS PGothic"/>
              </a:rPr>
              <a:t>, </a:t>
            </a:r>
            <a:r>
              <a:rPr lang="en-US" sz="3600" b="1" err="1">
                <a:solidFill>
                  <a:srgbClr val="000000"/>
                </a:solidFill>
                <a:latin typeface="Adobe Garamond Pro"/>
                <a:ea typeface="MS PGothic"/>
              </a:rPr>
              <a:t>Nataajah</a:t>
            </a:r>
            <a:r>
              <a:rPr lang="en-US" sz="3600" b="1">
                <a:solidFill>
                  <a:srgbClr val="000000"/>
                </a:solidFill>
                <a:latin typeface="Adobe Garamond Pro"/>
                <a:ea typeface="MS PGothic"/>
              </a:rPr>
              <a:t> Taylor, </a:t>
            </a:r>
            <a:r>
              <a:rPr lang="en-US" sz="3600" b="1" err="1">
                <a:solidFill>
                  <a:srgbClr val="000000"/>
                </a:solidFill>
                <a:latin typeface="Adobe Garamond Pro"/>
                <a:ea typeface="MS PGothic"/>
              </a:rPr>
              <a:t>JoEll</a:t>
            </a:r>
            <a:r>
              <a:rPr lang="en-US" sz="3600" b="1">
                <a:solidFill>
                  <a:srgbClr val="000000"/>
                </a:solidFill>
                <a:latin typeface="Adobe Garamond Pro"/>
                <a:ea typeface="MS PGothic"/>
              </a:rPr>
              <a:t> Williams</a:t>
            </a:r>
          </a:p>
        </p:txBody>
      </p:sp>
    </p:spTree>
    <p:extLst>
      <p:ext uri="{BB962C8B-B14F-4D97-AF65-F5344CB8AC3E}">
        <p14:creationId xmlns:p14="http://schemas.microsoft.com/office/powerpoint/2010/main" val="1475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264</Words>
  <Application>Microsoft Macintosh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Adobe Garamond Pro</vt:lpstr>
      <vt:lpstr>Arial</vt:lpstr>
      <vt:lpstr>Arial Black</vt:lpstr>
      <vt:lpstr>Calibri</vt:lpstr>
      <vt:lpstr>Calibri Light</vt:lpstr>
      <vt:lpstr>HelveticaNeueLT Std Lt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Herring</dc:creator>
  <cp:lastModifiedBy>Cheyenne Laurel</cp:lastModifiedBy>
  <cp:revision>1</cp:revision>
  <dcterms:created xsi:type="dcterms:W3CDTF">2017-10-10T11:56:34Z</dcterms:created>
  <dcterms:modified xsi:type="dcterms:W3CDTF">2019-03-09T04:49:21Z</dcterms:modified>
</cp:coreProperties>
</file>